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02" r:id="rId6"/>
    <p:sldMasterId id="2147483660" r:id="rId7"/>
  </p:sldMasterIdLst>
  <p:notesMasterIdLst>
    <p:notesMasterId r:id="rId25"/>
  </p:notesMasterIdLst>
  <p:sldIdLst>
    <p:sldId id="256" r:id="rId8"/>
    <p:sldId id="257" r:id="rId9"/>
    <p:sldId id="272" r:id="rId10"/>
    <p:sldId id="265" r:id="rId11"/>
    <p:sldId id="263" r:id="rId12"/>
    <p:sldId id="266" r:id="rId13"/>
    <p:sldId id="267" r:id="rId14"/>
    <p:sldId id="268" r:id="rId15"/>
    <p:sldId id="260" r:id="rId16"/>
    <p:sldId id="261" r:id="rId17"/>
    <p:sldId id="270" r:id="rId18"/>
    <p:sldId id="274" r:id="rId19"/>
    <p:sldId id="275" r:id="rId20"/>
    <p:sldId id="276" r:id="rId21"/>
    <p:sldId id="271" r:id="rId22"/>
    <p:sldId id="273" r:id="rId23"/>
    <p:sldId id="269" r:id="rId24"/>
  </p:sldIdLst>
  <p:sldSz cx="12192000" cy="6858000"/>
  <p:notesSz cx="6858000" cy="9144000"/>
  <p:embeddedFontLst>
    <p:embeddedFont>
      <p:font typeface="Titillium Web" panose="00000500000000000000" pitchFamily="2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CA"/>
    <a:srgbClr val="1C98B9"/>
    <a:srgbClr val="1AA4A3"/>
    <a:srgbClr val="4BB187"/>
    <a:srgbClr val="80BD68"/>
    <a:srgbClr val="9EC544"/>
    <a:srgbClr val="B1C522"/>
    <a:srgbClr val="BFBC1D"/>
    <a:srgbClr val="CEAF12"/>
    <a:srgbClr val="D99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21" autoAdjust="0"/>
  </p:normalViewPr>
  <p:slideViewPr>
    <p:cSldViewPr snapToGrid="0" showGuides="1">
      <p:cViewPr varScale="1">
        <p:scale>
          <a:sx n="120" d="100"/>
          <a:sy n="120" d="100"/>
        </p:scale>
        <p:origin x="63" y="5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font" Target="fonts/font9.fntdata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6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095648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09635" y="495578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pattFill prst="lgCheck">
          <a:fgClr>
            <a:schemeClr val="bg2">
              <a:lumMod val="10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111690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squar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41719" y="485625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8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20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8"/>
            <a:ext cx="1253123" cy="102756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8"/>
            <a:ext cx="1252376" cy="1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9"/>
            <a:ext cx="1252376" cy="10275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9"/>
            <a:ext cx="1253123" cy="1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HEADLINE IN GROSSBUCHSTABEN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5581814" y="6235551"/>
            <a:ext cx="67842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Seite</a:t>
            </a:r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3F814-D2AA-4B1C-A339-4DA94C53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WPF Debugging</a:t>
            </a:r>
          </a:p>
        </p:txBody>
      </p:sp>
    </p:spTree>
    <p:extLst>
      <p:ext uri="{BB962C8B-B14F-4D97-AF65-F5344CB8AC3E}">
        <p14:creationId xmlns:p14="http://schemas.microsoft.com/office/powerpoint/2010/main" val="249690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DF9AE6-E951-44C6-BAEC-7F1462745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D9D552-3935-4B24-9689-63C22BFD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7D3730-7F8A-4DD1-96A1-BB937952D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C5865D-482A-4322-917E-EE270DEEC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 err="1"/>
              <a:t>PresentationTraceSources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76A0C07-2130-44E1-B5F3-7D7C9F37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6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B5DA1-7C59-4AD9-809E-912081D6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BEA43D-2890-4F4C-A865-06B64DB4E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01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„Datencontainer“.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Properties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62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r>
              <a:rPr lang="de-DE" dirty="0"/>
              <a:t>Achtung: Gefahr von Memory </a:t>
            </a:r>
            <a:r>
              <a:rPr lang="de-DE" dirty="0" err="1"/>
              <a:t>Leaks</a:t>
            </a:r>
            <a:r>
              <a:rPr lang="de-DE" dirty="0"/>
              <a:t> aufgrund toter Event-Handler -&gt; </a:t>
            </a:r>
            <a:r>
              <a:rPr lang="de-DE" dirty="0" err="1"/>
              <a:t>Weak</a:t>
            </a:r>
            <a:r>
              <a:rPr lang="de-DE" dirty="0"/>
              <a:t> Events verwenden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397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Ableitung von </a:t>
            </a:r>
            <a:r>
              <a:rPr lang="de-DE" dirty="0" err="1"/>
              <a:t>Behavior</a:t>
            </a:r>
            <a:r>
              <a:rPr lang="de-DE" dirty="0"/>
              <a:t> aus dem </a:t>
            </a:r>
            <a:r>
              <a:rPr lang="de-DE" dirty="0" err="1"/>
              <a:t>Interactivity</a:t>
            </a:r>
            <a:r>
              <a:rPr lang="de-DE" dirty="0"/>
              <a:t> Namespace.</a:t>
            </a:r>
          </a:p>
          <a:p>
            <a:pPr lvl="1"/>
            <a:r>
              <a:rPr lang="de-DE" dirty="0"/>
              <a:t>Typsicher</a:t>
            </a:r>
          </a:p>
          <a:p>
            <a:pPr lvl="1"/>
            <a:r>
              <a:rPr lang="de-DE" dirty="0"/>
              <a:t>Bietet Methoden um auf Laufzeitereignisse zu reagieren.</a:t>
            </a:r>
          </a:p>
          <a:p>
            <a:pPr lvl="1"/>
            <a:r>
              <a:rPr lang="de-DE" dirty="0"/>
              <a:t>Gewöhnungsbedürftige Syntax im </a:t>
            </a:r>
            <a:r>
              <a:rPr lang="de-DE" dirty="0" err="1"/>
              <a:t>Xaml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B20B60-99C0-4EFB-BD31-994A15784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3F4F11-53FC-4E79-A095-384D2B9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71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Oft wird zu viel Logik in Konstruktoren eingebaut.</a:t>
            </a:r>
          </a:p>
          <a:p>
            <a:r>
              <a:rPr lang="de-DE" dirty="0"/>
              <a:t>Besser eine Initialize-Methode verwenden die nach dem Konstruktor aufgerufen wird.</a:t>
            </a:r>
          </a:p>
          <a:p>
            <a:r>
              <a:rPr lang="de-DE" dirty="0"/>
              <a:t>Verwendung von Event To Command Binding über </a:t>
            </a:r>
            <a:r>
              <a:rPr lang="de-DE" dirty="0" err="1"/>
              <a:t>Blend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EventToCommandBinding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35F19C-CD82-47E6-95B9-8D01113504F2}"/>
              </a:ext>
            </a:extLst>
          </p:cNvPr>
          <p:cNvSpPr/>
          <p:nvPr/>
        </p:nvSpPr>
        <p:spPr>
          <a:xfrm>
            <a:off x="427450" y="3510065"/>
            <a:ext cx="111053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EventName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="Loaded"&gt;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800080"/>
                </a:solidFill>
                <a:latin typeface="Consolas" panose="020B0609020204030204" pitchFamily="49" charset="0"/>
              </a:rPr>
              <a:t>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</a:rPr>
              <a:t>Binding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InitializationCommand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}"&gt;&lt;/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023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27191-EF35-4CD8-A584-1F9B177EF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2DE31-E8CF-4231-84A7-4B211E1A3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A841C7-CAD8-458D-8AB3-F74156582D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9439" y="1520825"/>
            <a:ext cx="4726623" cy="4464050"/>
          </a:xfrm>
        </p:spPr>
        <p:txBody>
          <a:bodyPr/>
          <a:lstStyle/>
          <a:p>
            <a:r>
              <a:rPr lang="de-DE" dirty="0"/>
              <a:t>Noch Fragen?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9F6B2683-EBF6-4EB9-849A-7D9E3F08EE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5" y="2189162"/>
            <a:ext cx="4809913" cy="270256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A8E01EB-A204-4079-8DF4-CF739363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9F3C7E-1AF1-4772-8979-D35BFEF41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Kleiner Sehtest zum Abschluss …</a:t>
            </a:r>
          </a:p>
        </p:txBody>
      </p:sp>
    </p:spTree>
    <p:extLst>
      <p:ext uri="{BB962C8B-B14F-4D97-AF65-F5344CB8AC3E}">
        <p14:creationId xmlns:p14="http://schemas.microsoft.com/office/powerpoint/2010/main" val="249651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2C923-49EA-4444-A872-ACF58D05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31C317-8560-4825-AB18-64C5B9A93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BDFC3-BFF7-471C-9C0F-495B071E2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76B92C7-77F2-4989-87F0-7EF4F6F309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Vorstellung Tools: Snoop und 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  <a:p>
            <a:r>
              <a:rPr lang="de-DE" dirty="0"/>
              <a:t>Vorstellung Programmiertricks: </a:t>
            </a:r>
            <a:r>
              <a:rPr lang="de-DE" dirty="0" err="1"/>
              <a:t>ValueConverter</a:t>
            </a:r>
            <a:r>
              <a:rPr lang="de-DE" dirty="0"/>
              <a:t> und </a:t>
            </a:r>
            <a:r>
              <a:rPr lang="de-DE" dirty="0" err="1"/>
              <a:t>PresentationTraceSources</a:t>
            </a:r>
            <a:endParaRPr lang="de-DE" dirty="0"/>
          </a:p>
          <a:p>
            <a:r>
              <a:rPr lang="de-DE" dirty="0"/>
              <a:t>Live Demo</a:t>
            </a:r>
          </a:p>
          <a:p>
            <a:r>
              <a:rPr lang="de-DE" dirty="0"/>
              <a:t>Kuchen</a:t>
            </a:r>
          </a:p>
        </p:txBody>
      </p:sp>
    </p:spTree>
    <p:extLst>
      <p:ext uri="{BB962C8B-B14F-4D97-AF65-F5344CB8AC3E}">
        <p14:creationId xmlns:p14="http://schemas.microsoft.com/office/powerpoint/2010/main" val="96054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5BD58-4A54-4E7C-B96C-AC1BA2A8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A91F7-6124-43FB-92E4-5ECDE6DEC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96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6212D24-1090-47A3-AD76-33A87A2980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07A573-1A42-4472-957C-7BA131AA7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3FA47F1-1933-499F-8EBE-50708071A7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31957" y="1520825"/>
            <a:ext cx="6950712" cy="4469014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E6C1DD-AA4F-4D39-B753-506C564FBA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Kleine Anwendung mit der sich der Visual Tree von einer laufenden WPF Anwendung untersuchen und manipulieren lässt.</a:t>
            </a:r>
          </a:p>
          <a:p>
            <a:r>
              <a:rPr lang="de-DE" dirty="0"/>
              <a:t>Man sieht den Visual </a:t>
            </a:r>
            <a:r>
              <a:rPr lang="de-DE" dirty="0" err="1"/>
              <a:t>Tree</a:t>
            </a:r>
            <a:r>
              <a:rPr lang="de-DE" dirty="0"/>
              <a:t> wie er gerade zur Laufzeit aufgebaut ist.</a:t>
            </a:r>
          </a:p>
          <a:p>
            <a:r>
              <a:rPr lang="de-DE" dirty="0"/>
              <a:t>Er spiegelt nicht den Aufbau im Projekt durch ein oder mehr Quellcode Dateien wieder.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1150E7-F800-4944-B164-E1D2716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4CD4B1B-F9F2-4B44-B8BE-A89CCDDAFF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Snoop - Übersicht</a:t>
            </a:r>
          </a:p>
        </p:txBody>
      </p:sp>
    </p:spTree>
    <p:extLst>
      <p:ext uri="{BB962C8B-B14F-4D97-AF65-F5344CB8AC3E}">
        <p14:creationId xmlns:p14="http://schemas.microsoft.com/office/powerpoint/2010/main" val="103537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8C33A3-C345-4DCE-98A8-930BEB761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1FCC6-E7C7-48D1-8DC3-802C9F307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C1D26-89D1-4920-9A2D-D6546419C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Gewünschte WPF Anwendung starten</a:t>
            </a:r>
          </a:p>
          <a:p>
            <a:r>
              <a:rPr lang="de-DE" dirty="0"/>
              <a:t>WPF Snoop starten</a:t>
            </a:r>
          </a:p>
          <a:p>
            <a:r>
              <a:rPr lang="de-DE" dirty="0"/>
              <a:t>Anwendung mittels Snoop "ins Visier" nehmen</a:t>
            </a:r>
          </a:p>
          <a:p>
            <a:r>
              <a:rPr lang="de-DE" dirty="0"/>
              <a:t>Den Visual </a:t>
            </a:r>
            <a:r>
              <a:rPr lang="de-DE" dirty="0" err="1"/>
              <a:t>Tree</a:t>
            </a:r>
            <a:r>
              <a:rPr lang="de-DE" dirty="0"/>
              <a:t> untersuchen / ein Element suchen</a:t>
            </a:r>
          </a:p>
          <a:p>
            <a:r>
              <a:rPr lang="de-DE" dirty="0"/>
              <a:t>Im Tab "Property" sind die verfügbaren Properties </a:t>
            </a:r>
            <a:r>
              <a:rPr lang="de-DE" dirty="0" err="1"/>
              <a:t>Anzeigbar</a:t>
            </a:r>
            <a:r>
              <a:rPr lang="de-DE" dirty="0"/>
              <a:t> sowie manipulierbar. Beispiel: </a:t>
            </a:r>
            <a:r>
              <a:rPr lang="de-DE" dirty="0" err="1"/>
              <a:t>IsEnabled</a:t>
            </a:r>
            <a:r>
              <a:rPr lang="de-DE" dirty="0"/>
              <a:t> per Checkbox ein-/ausschalten oder Background auf einen gewünschten Wert setzen (per Name oder Hex-Code)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A4EF68-F0A7-49E8-B7B3-9F6C19839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Snoop – Allgemeiner Workflow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C9F82-8DD8-4D87-8EE2-E4641F3D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64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B62209-2C13-4B85-9DC4-8CD3C9A63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4783AB-5466-4297-BDFE-2E925F522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372706C-8F5D-45D7-9B9F-33D01A7E34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375" r="2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AD0D561-3313-45AB-B262-67286F3996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 seit Visual Studio 2015 um direkt aus Visual Studio heraus den Visual </a:t>
            </a:r>
            <a:r>
              <a:rPr lang="de-DE" dirty="0" err="1"/>
              <a:t>Tree</a:t>
            </a:r>
            <a:r>
              <a:rPr lang="de-DE" dirty="0"/>
              <a:t> zu untersuchen und auch zu manipulieren.</a:t>
            </a:r>
          </a:p>
          <a:p>
            <a:r>
              <a:rPr lang="de-DE" dirty="0"/>
              <a:t>Aufgeteilt in zwei Komponenten:</a:t>
            </a:r>
          </a:p>
          <a:p>
            <a:pPr lvl="1"/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  <a:p>
            <a:pPr lvl="1"/>
            <a:r>
              <a:rPr lang="de-DE" dirty="0"/>
              <a:t>Live Property Explorer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D893B6-DDC5-4C9C-88D4-380C213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30B412-042B-4A62-9983-3B51A27E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 - Übersicht</a:t>
            </a:r>
          </a:p>
        </p:txBody>
      </p:sp>
    </p:spTree>
    <p:extLst>
      <p:ext uri="{BB962C8B-B14F-4D97-AF65-F5344CB8AC3E}">
        <p14:creationId xmlns:p14="http://schemas.microsoft.com/office/powerpoint/2010/main" val="37850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F9C794-5EE6-4E96-B18B-D73C335A78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30B133-D1A4-444A-AA76-2A54CC8B2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E1B47-5B6D-48B8-B845-A320E644C0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65039" y="1520825"/>
            <a:ext cx="6911023" cy="4464050"/>
          </a:xfrm>
        </p:spPr>
        <p:txBody>
          <a:bodyPr/>
          <a:lstStyle/>
          <a:p>
            <a:r>
              <a:rPr lang="de-DE" dirty="0"/>
              <a:t>Zeigt analog zu Snoop den aktuellen Visual </a:t>
            </a:r>
            <a:r>
              <a:rPr lang="de-DE" dirty="0" err="1"/>
              <a:t>Tree</a:t>
            </a:r>
            <a:r>
              <a:rPr lang="de-DE" dirty="0"/>
              <a:t> an und bietet zusätzlich soweit verfügbar einen Verknüpfung zu der entsprechenden stelle im Code an.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47897CC-4F5C-44DF-869E-1D2C62BCF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27450" y="1520825"/>
            <a:ext cx="3878198" cy="427037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2A5E8FC-5250-4DA3-B3DB-4610459D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A2182-A69E-40D4-BB2F-C175D9CA5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 – Live Visual </a:t>
            </a:r>
            <a:r>
              <a:rPr lang="de-DE" dirty="0" err="1"/>
              <a:t>Tree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744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F966EF-082E-4049-B9CF-19D9E42C4C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AB6259-6B95-4F83-BC0D-3043F26B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8DD3C7-A2E8-412A-A4EB-3F4EE52A0C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Hier werden die Properties zu einem aus dem Visual </a:t>
            </a:r>
            <a:r>
              <a:rPr lang="de-DE" dirty="0" err="1"/>
              <a:t>Tree</a:t>
            </a:r>
            <a:r>
              <a:rPr lang="de-DE" dirty="0"/>
              <a:t> ausgewählten Eintrag angezeigt plus ein paar zusätzliche Funktionen:</a:t>
            </a:r>
          </a:p>
          <a:p>
            <a:r>
              <a:rPr lang="de-DE" dirty="0"/>
              <a:t>Je nach Binding kann der Wert live geändert werden</a:t>
            </a:r>
          </a:p>
          <a:p>
            <a:r>
              <a:rPr lang="de-DE" dirty="0"/>
              <a:t>Wenn es sich um Styling Informationen handelt, gibt es eine Verknüpfung zu dem jeweiligen Code.</a:t>
            </a:r>
          </a:p>
          <a:p>
            <a:r>
              <a:rPr lang="de-DE" dirty="0"/>
              <a:t>Es sind Vererbungshierarchien erkennbar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9B0FA50-6B2F-4B1A-9285-FF6ABAAFC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37858" y="1505511"/>
            <a:ext cx="2847022" cy="4433644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91495F1-D1C8-4976-A046-EF609FE0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94236E3-545F-43BF-BA35-FC011E1DF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 – Live Property Explorer</a:t>
            </a:r>
          </a:p>
        </p:txBody>
      </p:sp>
    </p:spTree>
    <p:extLst>
      <p:ext uri="{BB962C8B-B14F-4D97-AF65-F5344CB8AC3E}">
        <p14:creationId xmlns:p14="http://schemas.microsoft.com/office/powerpoint/2010/main" val="1568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DF9AE6-E951-44C6-BAEC-7F1462745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D9D552-3935-4B24-9689-63C22BFD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7D3730-7F8A-4DD1-96A1-BB937952D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C5865D-482A-4322-917E-EE270DEEC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 err="1"/>
              <a:t>IValueConverter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76A0C07-2130-44E1-B5F3-7D7C9F37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38858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959811A-95F8-4B0E-ADD6-3C1C1CAFAFD6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60D842B6-2B5E-4430-B45B-27FEB699BA55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D361A43-0D4C-4386-8774-1ACEA9EF5BE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5327bf6-67bf-44ac-a52f-dc88110c719f">NPJEZZUUXP46-26-500</_dlc_DocId>
    <_dlc_DocIdUrl xmlns="45327bf6-67bf-44ac-a52f-dc88110c719f">
      <Url>https://portal.saxsys.de/Ressources/_layouts/DocIdRedir.aspx?ID=NPJEZZUUXP46-26-500</Url>
      <Description>NPJEZZUUXP46-26-500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BC6EE9D8AD0845A1BDB0A6DCBCF77E" ma:contentTypeVersion="2" ma:contentTypeDescription="Ein neues Dokument erstellen." ma:contentTypeScope="" ma:versionID="18899be2a042dd50a4966b2f14d92fbd">
  <xsd:schema xmlns:xsd="http://www.w3.org/2001/XMLSchema" xmlns:xs="http://www.w3.org/2001/XMLSchema" xmlns:p="http://schemas.microsoft.com/office/2006/metadata/properties" xmlns:ns2="45327bf6-67bf-44ac-a52f-dc88110c719f" targetNamespace="http://schemas.microsoft.com/office/2006/metadata/properties" ma:root="true" ma:fieldsID="15b5432fefc6d3ad583cc2d0290d1ab3" ns2:_="">
    <xsd:import namespace="45327bf6-67bf-44ac-a52f-dc88110c71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7bf6-67bf-44ac-a52f-dc88110c71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75DA2C-6C2F-450F-A51E-49C9B78FE41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45327bf6-67bf-44ac-a52f-dc88110c71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9635B00-A02D-4588-9785-813F31B6A7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8F67AE-505A-46F4-8DC5-A925F5B1F28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7B2B2A8-67B5-4D33-B5B0-1B113F4EBF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7bf6-67bf-44ac-a52f-dc88110c7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</Template>
  <TotalTime>0</TotalTime>
  <Words>423</Words>
  <Application>Microsoft Office PowerPoint</Application>
  <PresentationFormat>Breitbild</PresentationFormat>
  <Paragraphs>82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Titillium Web</vt:lpstr>
      <vt:lpstr>Calibri</vt:lpstr>
      <vt:lpstr>Consolas</vt:lpstr>
      <vt:lpstr>Arial</vt:lpstr>
      <vt:lpstr>Titel- und Kontaktfolien</vt:lpstr>
      <vt:lpstr>Inhaltsfolien</vt:lpstr>
      <vt:lpstr>Zwischenfolien</vt:lpstr>
      <vt:lpstr>WPF Debugging</vt:lpstr>
      <vt:lpstr>Wpf debugging</vt:lpstr>
      <vt:lpstr>Debugging</vt:lpstr>
      <vt:lpstr>Wpf debugging</vt:lpstr>
      <vt:lpstr>Wpf debugging</vt:lpstr>
      <vt:lpstr>Wpf debugging</vt:lpstr>
      <vt:lpstr>Wpf debugging</vt:lpstr>
      <vt:lpstr>Wpf debugging</vt:lpstr>
      <vt:lpstr>Wpf debugging</vt:lpstr>
      <vt:lpstr>Wpf debugging</vt:lpstr>
      <vt:lpstr>Behaviors</vt:lpstr>
      <vt:lpstr>Behaviors</vt:lpstr>
      <vt:lpstr>Behaviors</vt:lpstr>
      <vt:lpstr>Behaviors</vt:lpstr>
      <vt:lpstr>ViewModel Initialization</vt:lpstr>
      <vt:lpstr>ViewModel Initialization</vt:lpstr>
      <vt:lpstr>Wpf debugging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Debugging</dc:title>
  <dc:creator>Gebhard, Peter</dc:creator>
  <cp:lastModifiedBy>Lösch, Hendrik</cp:lastModifiedBy>
  <cp:revision>20</cp:revision>
  <dcterms:created xsi:type="dcterms:W3CDTF">2018-04-16T05:31:21Z</dcterms:created>
  <dcterms:modified xsi:type="dcterms:W3CDTF">2018-04-17T14:12:15Z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0x010100FDBC6EE9D8AD0845A1BDB0A6DCBCF77E</vt:lpwstr>
  </property>
  <property fmtid="{D5CDD505-2E9C-101B-9397-08002B2CF9AE}" pid="3" name="_dlc_DocIdItemGuid">
    <vt:lpwstr>ec2d60cb-af25-4aa9-93e1-64f24733e82a</vt:lpwstr>
  </property>
</Properties>
</file>